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511" r:id="rId2"/>
    <p:sldId id="463" r:id="rId3"/>
    <p:sldId id="529" r:id="rId4"/>
    <p:sldId id="531" r:id="rId5"/>
    <p:sldId id="532" r:id="rId6"/>
    <p:sldId id="533" r:id="rId7"/>
    <p:sldId id="534" r:id="rId8"/>
    <p:sldId id="535" r:id="rId9"/>
    <p:sldId id="536" r:id="rId10"/>
    <p:sldId id="537"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3" d="100"/>
          <a:sy n="83"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54127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FirstFioriApp/webapp/view/View1.view.xml"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FirstFioriApp/webapp/view/App.view.xml"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FirstFioriApp/webapp/controller/View1.controller.js" TargetMode="External"/><Relationship Id="rId11" Type="http://schemas.openxmlformats.org/officeDocument/2006/relationships/hyperlink" Target="https://github.com/soyuztechnologies/brakesindia_UI5_Fiori_Feb7/blob/master/Day%208/FirstFioriApp/webapp/manifest.json" TargetMode="External"/><Relationship Id="rId5" Type="http://schemas.openxmlformats.org/officeDocument/2006/relationships/hyperlink" Target="https://github.com/soyuztechnologies/brakesindia_UI5_Fiori_Feb7/blob/master/Day%208/FirstFioriApp/webapp/controller/BaseController.js" TargetMode="External"/><Relationship Id="rId10" Type="http://schemas.openxmlformats.org/officeDocument/2006/relationships/hyperlink" Target="https://github.com/soyuztechnologies/brakesindia_UI5_Fiori_Feb7/blob/master/Day%208/FirstFioriApp/webapp/index.html" TargetMode="External"/><Relationship Id="rId4" Type="http://schemas.openxmlformats.org/officeDocument/2006/relationships/hyperlink" Target="https://github.com/soyuztechnologies/brakesindia_UI5_Fiori_Feb7/blob/master/Day%208/FirstFioriApp/webapp/controller/App.controller.js" TargetMode="External"/><Relationship Id="rId9" Type="http://schemas.openxmlformats.org/officeDocument/2006/relationships/hyperlink" Target="https://github.com/soyuztechnologies/brakesindia_UI5_Fiori_Feb7/blob/master/Day%208/FirstFioriApp/webapp/Component.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8/WorkingWithMultiplViews/webapp/Component.js" TargetMode="External"/><Relationship Id="rId3" Type="http://schemas.openxmlformats.org/officeDocument/2006/relationships/image" Target="../media/image2.png"/><Relationship Id="rId7" Type="http://schemas.openxmlformats.org/officeDocument/2006/relationships/hyperlink" Target="https://github.com/soyuztechnologies/brakesindia_UI5_Fiori_Feb7/blob/master/Day%208/WorkingWithMultiplViews/webapp/controller/View2.controller.js" TargetMode="Externa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8/WorkingWithMultiplViews/webapp/view/View2.view.xml" TargetMode="External"/><Relationship Id="rId5" Type="http://schemas.openxmlformats.org/officeDocument/2006/relationships/hyperlink" Target="https://github.com/soyuztechnologies/brakesindia_UI5_Fiori_Feb7/blob/master/Day%208/WorkingWithMultiplViews/webapp/controller/View1.controller.js" TargetMode="External"/><Relationship Id="rId4" Type="http://schemas.openxmlformats.org/officeDocument/2006/relationships/hyperlink" Target="https://github.com/soyuztechnologies/brakesindia_UI5_Fiori_Feb7/blob/master/Day%208/WorkingWithMultiplViews/webapp/view/View1.view.x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Three Sections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1F353FA5-0615-4E79-AE70-7944AA206F9F}"/>
              </a:ext>
            </a:extLst>
          </p:cNvPr>
          <p:cNvGrpSpPr/>
          <p:nvPr/>
        </p:nvGrpSpPr>
        <p:grpSpPr>
          <a:xfrm>
            <a:off x="7298791" y="1468072"/>
            <a:ext cx="4032441" cy="1754326"/>
            <a:chOff x="7283950" y="1608251"/>
            <a:chExt cx="4032441" cy="1754326"/>
          </a:xfrm>
        </p:grpSpPr>
        <p:sp>
          <p:nvSpPr>
            <p:cNvPr id="7" name="TextBox 24">
              <a:extLst>
                <a:ext uri="{FF2B5EF4-FFF2-40B4-BE49-F238E27FC236}">
                  <a16:creationId xmlns:a16="http://schemas.microsoft.com/office/drawing/2014/main" id="{58C5B8D9-5B7D-4322-B5F4-33391B8D0B52}"/>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B2CDE8EF-3299-409E-96D9-B87782B5DC5A}"/>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C01120D-2D02-488E-AB97-A4C39E689302}"/>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2EF2327-EA48-45FC-ACF6-23FB7C4A0DC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E7273EFE-0B6F-4EB6-96EE-0346C1B0365B}"/>
              </a:ext>
            </a:extLst>
          </p:cNvPr>
          <p:cNvGrpSpPr/>
          <p:nvPr/>
        </p:nvGrpSpPr>
        <p:grpSpPr>
          <a:xfrm>
            <a:off x="7765349" y="4078763"/>
            <a:ext cx="3920221" cy="1200329"/>
            <a:chOff x="7283950" y="1961058"/>
            <a:chExt cx="3920221" cy="1200329"/>
          </a:xfrm>
          <a:solidFill>
            <a:schemeClr val="bg1">
              <a:lumMod val="85000"/>
            </a:schemeClr>
          </a:solidFill>
        </p:grpSpPr>
        <p:sp>
          <p:nvSpPr>
            <p:cNvPr id="13" name="TextBox 29">
              <a:extLst>
                <a:ext uri="{FF2B5EF4-FFF2-40B4-BE49-F238E27FC236}">
                  <a16:creationId xmlns:a16="http://schemas.microsoft.com/office/drawing/2014/main" id="{1EE0496C-E357-4ADC-9047-BE3A3F12BD63}"/>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560E3153-E886-4678-9D88-BDDF1FD930DD}"/>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D49733C0-B624-4A97-A8C6-412E1E8D1B32}"/>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3EA1FF-2965-433D-8E3D-2EE461604081}"/>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246ECBFE-98A9-4FE4-8F19-2A42E80EC98C}"/>
              </a:ext>
            </a:extLst>
          </p:cNvPr>
          <p:cNvGrpSpPr/>
          <p:nvPr/>
        </p:nvGrpSpPr>
        <p:grpSpPr>
          <a:xfrm flipH="1">
            <a:off x="460047" y="2719561"/>
            <a:ext cx="3927672" cy="1477328"/>
            <a:chOff x="7272140" y="1972270"/>
            <a:chExt cx="3927672" cy="1477328"/>
          </a:xfrm>
        </p:grpSpPr>
        <p:sp>
          <p:nvSpPr>
            <p:cNvPr id="18" name="TextBox 39">
              <a:extLst>
                <a:ext uri="{FF2B5EF4-FFF2-40B4-BE49-F238E27FC236}">
                  <a16:creationId xmlns:a16="http://schemas.microsoft.com/office/drawing/2014/main" id="{577F7C3E-B214-4ADB-9779-4EABD81C0516}"/>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0DD2218B-059E-4CEF-9C0C-883C46DDE05B}"/>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A2FDD6CE-E16D-4443-A577-5D43807B7D44}"/>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A932BAD-16A0-4C53-96D2-44471981DB26}"/>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EB4C2358-542B-436D-A5E6-40ED9AB91D33}"/>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6BDDE13A-D519-45E5-9E27-822F2F6B551A}"/>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551553A3-11A8-480C-A809-20BB086CA4CD}"/>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2783B57-CEAF-4758-9D98-261EC3340847}"/>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B9E3D2E6-884D-4A27-AFE6-B68F533098FD}"/>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C2B0FA68-78CD-4957-B4F1-901A1FEC62D5}"/>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B720BB4E-50E7-46C8-8459-B4B4E61F61D6}"/>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94FC08F4-E093-43A4-B80B-87C712005871}"/>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BA3402C0-2E27-4005-A9F4-E14955CD1588}"/>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F330D7D9-58EF-4162-A086-7F9EF054D3EA}"/>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8F29F469-184D-4491-8DCE-D06CD75F5E9E}"/>
                </a:ext>
              </a:extLst>
            </p:cNvPr>
            <p:cNvGrpSpPr/>
            <p:nvPr/>
          </p:nvGrpSpPr>
          <p:grpSpPr>
            <a:xfrm>
              <a:off x="5537270" y="2291020"/>
              <a:ext cx="1455690" cy="2178917"/>
              <a:chOff x="5775372" y="1722213"/>
              <a:chExt cx="1151664" cy="1723844"/>
            </a:xfrm>
          </p:grpSpPr>
          <p:sp>
            <p:nvSpPr>
              <p:cNvPr id="29" name="TextBox 14">
                <a:extLst>
                  <a:ext uri="{FF2B5EF4-FFF2-40B4-BE49-F238E27FC236}">
                    <a16:creationId xmlns:a16="http://schemas.microsoft.com/office/drawing/2014/main" id="{8B5AFFE0-E8DC-402A-BEF1-0552570DCF79}"/>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30" name="TextBox 52">
                <a:extLst>
                  <a:ext uri="{FF2B5EF4-FFF2-40B4-BE49-F238E27FC236}">
                    <a16:creationId xmlns:a16="http://schemas.microsoft.com/office/drawing/2014/main" id="{9CD72311-5D4E-491E-914D-2994418E3C6B}"/>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31" name="TextBox 53">
                <a:extLst>
                  <a:ext uri="{FF2B5EF4-FFF2-40B4-BE49-F238E27FC236}">
                    <a16:creationId xmlns:a16="http://schemas.microsoft.com/office/drawing/2014/main" id="{BE55D751-BE2E-436B-AB81-287018461C9F}"/>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8" name="Oval 37">
            <a:extLst>
              <a:ext uri="{FF2B5EF4-FFF2-40B4-BE49-F238E27FC236}">
                <a16:creationId xmlns:a16="http://schemas.microsoft.com/office/drawing/2014/main" id="{19CF2E22-1EC1-4D22-8EBE-62BB8EA1D457}"/>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4472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585323"/>
          </a:xfrm>
          <a:prstGeom prst="rect">
            <a:avLst/>
          </a:prstGeom>
          <a:noFill/>
        </p:spPr>
        <p:txBody>
          <a:bodyPr wrap="square" rtlCol="0">
            <a:spAutoFit/>
          </a:bodyPr>
          <a:lstStyle/>
          <a:p>
            <a:pPr marL="742950" lvl="1" indent="-285750">
              <a:buFont typeface="Arial" panose="020B0604020202020204" pitchFamily="34" charset="0"/>
              <a:buChar char="•"/>
            </a:pPr>
            <a:r>
              <a:rPr lang="en-US" dirty="0"/>
              <a:t>Understanding the Component.js</a:t>
            </a:r>
          </a:p>
          <a:p>
            <a:pPr marL="742950" lvl="1" indent="-285750">
              <a:buFont typeface="Arial" panose="020B0604020202020204" pitchFamily="34" charset="0"/>
              <a:buChar char="•"/>
            </a:pPr>
            <a:r>
              <a:rPr lang="en-US" dirty="0"/>
              <a:t>Creating Component JS</a:t>
            </a:r>
          </a:p>
          <a:p>
            <a:pPr marL="742950" lvl="1" indent="-285750">
              <a:buFont typeface="Arial" panose="020B0604020202020204" pitchFamily="34" charset="0"/>
              <a:buChar char="•"/>
            </a:pPr>
            <a:r>
              <a:rPr lang="en-US" dirty="0"/>
              <a:t>Working with Multiple Views</a:t>
            </a:r>
          </a:p>
          <a:p>
            <a:pPr marL="742950" lvl="1" indent="-285750">
              <a:buFont typeface="Arial" panose="020B0604020202020204" pitchFamily="34" charset="0"/>
              <a:buChar char="•"/>
            </a:pPr>
            <a:r>
              <a:rPr lang="en-US" dirty="0"/>
              <a:t>Navigation between views</a:t>
            </a:r>
          </a:p>
          <a:p>
            <a:pPr marL="742950" lvl="1" indent="-285750">
              <a:buFont typeface="Arial" panose="020B0604020202020204" pitchFamily="34" charset="0"/>
              <a:buChar char="•"/>
            </a:pPr>
            <a:r>
              <a:rPr lang="en-US" dirty="0"/>
              <a:t>Introduction to </a:t>
            </a:r>
            <a:r>
              <a:rPr lang="en-US" b="1" dirty="0"/>
              <a:t>manifest.json</a:t>
            </a:r>
          </a:p>
          <a:p>
            <a:pPr marL="742950" lvl="1" indent="-285750">
              <a:buFont typeface="Arial" panose="020B0604020202020204" pitchFamily="34" charset="0"/>
              <a:buChar char="•"/>
            </a:pPr>
            <a:r>
              <a:rPr lang="en-US" dirty="0"/>
              <a:t>Understanding the structure of manifest.json</a:t>
            </a:r>
          </a:p>
          <a:p>
            <a:pPr marL="742950" lvl="1" indent="-285750">
              <a:buFont typeface="Arial" panose="020B0604020202020204" pitchFamily="34" charset="0"/>
              <a:buChar char="•"/>
            </a:pPr>
            <a:endParaRPr lang="en-US" dirty="0"/>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896527"/>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project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white"/>
                  </a:solidFill>
                  <a:effectLst/>
                  <a:uLnTx/>
                  <a:uFillTx/>
                  <a:latin typeface="Segoe UI"/>
                  <a:ea typeface="+mn-ea"/>
                  <a:cs typeface="+mn-cs"/>
                </a:rPr>
                <a:t>manifest.json</a:t>
              </a: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86500" y="4177170"/>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86500" y="4686295"/>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Component.js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576358" cy="4801314"/>
          </a:xfrm>
          <a:prstGeom prst="rect">
            <a:avLst/>
          </a:prstGeom>
          <a:noFill/>
        </p:spPr>
        <p:txBody>
          <a:bodyPr wrap="square" rtlCol="0">
            <a:sp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0EA1DC2-954D-4911-843D-38F4BF3A6291}"/>
              </a:ext>
            </a:extLst>
          </p:cNvPr>
          <p:cNvPicPr>
            <a:picLocks noChangeAspect="1"/>
          </p:cNvPicPr>
          <p:nvPr/>
        </p:nvPicPr>
        <p:blipFill>
          <a:blip r:embed="rId3"/>
          <a:stretch>
            <a:fillRect/>
          </a:stretch>
        </p:blipFill>
        <p:spPr>
          <a:xfrm>
            <a:off x="8209821" y="779090"/>
            <a:ext cx="2514499" cy="5412705"/>
          </a:xfrm>
          <a:prstGeom prst="rect">
            <a:avLst/>
          </a:prstGeom>
        </p:spPr>
      </p:pic>
    </p:spTree>
    <p:extLst>
      <p:ext uri="{BB962C8B-B14F-4D97-AF65-F5344CB8AC3E}">
        <p14:creationId xmlns:p14="http://schemas.microsoft.com/office/powerpoint/2010/main" val="14900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Skeleton of Component.js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5343988" y="1153930"/>
            <a:ext cx="6848012" cy="4278094"/>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B40D9CBC-904A-41A1-9AF8-A13B27722BB1}"/>
              </a:ext>
            </a:extLst>
          </p:cNvPr>
          <p:cNvSpPr txBox="1"/>
          <p:nvPr/>
        </p:nvSpPr>
        <p:spPr>
          <a:xfrm>
            <a:off x="261764" y="776243"/>
            <a:ext cx="5082224" cy="4800545"/>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p>
          <a:p>
            <a:pPr marL="342900" indent="-342900" defTabSz="914126">
              <a:buAutoNum type="arabicPeriod"/>
            </a:pPr>
            <a:endParaRPr lang="en-US" sz="1799" dirty="0">
              <a:solidFill>
                <a:prstClr val="black"/>
              </a:solidFill>
              <a:latin typeface="Calibri"/>
            </a:endParaRPr>
          </a:p>
          <a:p>
            <a:pPr marL="285750" indent="-285750" algn="just" defTabSz="914126">
              <a:buFontTx/>
              <a:buChar char="-"/>
            </a:pPr>
            <a:r>
              <a:rPr lang="en-US" sz="1800" b="1" i="0" dirty="0">
                <a:solidFill>
                  <a:schemeClr val="tx1">
                    <a:lumMod val="95000"/>
                    <a:lumOff val="5000"/>
                  </a:schemeClr>
                </a:solidFill>
                <a:effectLst/>
                <a:latin typeface="Calibri (Body)"/>
              </a:rPr>
              <a:t>The metadata section</a:t>
            </a:r>
            <a:r>
              <a:rPr lang="en-US" sz="1800" i="0" dirty="0">
                <a:solidFill>
                  <a:schemeClr val="tx1">
                    <a:lumMod val="95000"/>
                    <a:lumOff val="5000"/>
                  </a:schemeClr>
                </a:solidFill>
                <a:effectLst/>
                <a:latin typeface="Calibri (Body)"/>
              </a:rPr>
              <a:t>.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p>
          <a:p>
            <a:pPr marL="285750" indent="-285750" algn="just" defTabSz="914126">
              <a:buFontTx/>
              <a:buChar char="-"/>
            </a:pPr>
            <a:r>
              <a:rPr lang="en-US" sz="1800" i="0" dirty="0">
                <a:solidFill>
                  <a:schemeClr val="tx1">
                    <a:lumMod val="95000"/>
                    <a:lumOff val="5000"/>
                  </a:schemeClr>
                </a:solidFill>
                <a:effectLst/>
                <a:latin typeface="Calibri (Body)"/>
              </a:rPr>
              <a:t>Another section of component file is the </a:t>
            </a:r>
            <a:r>
              <a:rPr lang="en-US" sz="1800" b="1" i="0" dirty="0">
                <a:solidFill>
                  <a:schemeClr val="tx1">
                    <a:lumMod val="95000"/>
                    <a:lumOff val="5000"/>
                  </a:schemeClr>
                </a:solidFill>
                <a:effectLst/>
                <a:latin typeface="Calibri (Body)"/>
              </a:rPr>
              <a:t>init function</a:t>
            </a:r>
            <a:r>
              <a:rPr lang="en-US" sz="1800" i="0" dirty="0">
                <a:solidFill>
                  <a:schemeClr val="tx1">
                    <a:lumMod val="95000"/>
                    <a:lumOff val="5000"/>
                  </a:schemeClr>
                </a:solidFill>
                <a:effectLst/>
                <a:latin typeface="Calibri (Body)"/>
              </a:rPr>
              <a:t>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spTree>
    <p:extLst>
      <p:ext uri="{BB962C8B-B14F-4D97-AF65-F5344CB8AC3E}">
        <p14:creationId xmlns:p14="http://schemas.microsoft.com/office/powerpoint/2010/main" val="2300850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16A070-2172-414C-A95C-354F327F3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726" y="1515534"/>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First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093193" cy="5078313"/>
          </a:xfrm>
          <a:prstGeom prst="rect">
            <a:avLst/>
          </a:prstGeom>
          <a:noFill/>
        </p:spPr>
        <p:txBody>
          <a:bodyPr wrap="square" rtlCol="0">
            <a:spAutoFit/>
          </a:bodyPr>
          <a:lstStyle/>
          <a:p>
            <a:r>
              <a:rPr lang="en-US" dirty="0"/>
              <a:t>In this exercise we will create a new project folder, in that folder we will add new ui5 project with an App view and a View1, and we will add a Component folder in the webapp folder.</a:t>
            </a:r>
          </a:p>
          <a:p>
            <a:endParaRPr lang="en-US" dirty="0"/>
          </a:p>
          <a:p>
            <a:r>
              <a:rPr lang="en-US" dirty="0"/>
              <a:t>Exercise code/resource:</a:t>
            </a:r>
          </a:p>
          <a:p>
            <a:endParaRPr lang="en-US" dirty="0"/>
          </a:p>
          <a:p>
            <a:pPr marL="285750" indent="-285750">
              <a:buFontTx/>
              <a:buChar char="-"/>
            </a:pPr>
            <a:r>
              <a:rPr lang="en-US" dirty="0"/>
              <a:t>firstfioriapp</a:t>
            </a:r>
          </a:p>
          <a:p>
            <a:pPr marL="742950" lvl="1" indent="-285750">
              <a:buFontTx/>
              <a:buChar char="-"/>
            </a:pPr>
            <a:r>
              <a:rPr lang="en-US" dirty="0"/>
              <a:t>webapp</a:t>
            </a:r>
          </a:p>
          <a:p>
            <a:pPr marL="1200150" lvl="2" indent="-285750">
              <a:buFontTx/>
              <a:buChar char="-"/>
            </a:pPr>
            <a:r>
              <a:rPr lang="en-US" dirty="0"/>
              <a:t>controller</a:t>
            </a:r>
          </a:p>
          <a:p>
            <a:pPr marL="1657350" lvl="3" indent="-285750">
              <a:buFontTx/>
              <a:buChar char="-"/>
            </a:pPr>
            <a:r>
              <a:rPr lang="en-US" dirty="0">
                <a:hlinkClick r:id="rId4"/>
              </a:rPr>
              <a:t>App.controller.js</a:t>
            </a:r>
            <a:endParaRPr lang="en-US" dirty="0"/>
          </a:p>
          <a:p>
            <a:pPr marL="1657350" lvl="3" indent="-285750">
              <a:buFontTx/>
              <a:buChar char="-"/>
            </a:pPr>
            <a:r>
              <a:rPr lang="en-US" dirty="0">
                <a:hlinkClick r:id="rId5"/>
              </a:rPr>
              <a:t>BaseController.js</a:t>
            </a:r>
            <a:endParaRPr lang="en-US" dirty="0"/>
          </a:p>
          <a:p>
            <a:pPr marL="1657350" lvl="3" indent="-285750">
              <a:buFontTx/>
              <a:buChar char="-"/>
            </a:pPr>
            <a:r>
              <a:rPr lang="en-US" dirty="0">
                <a:hlinkClick r:id="rId6"/>
              </a:rPr>
              <a:t>View1.controller.js</a:t>
            </a:r>
            <a:endParaRPr lang="en-US" dirty="0"/>
          </a:p>
          <a:p>
            <a:pPr marL="1200150" lvl="2" indent="-285750">
              <a:buFontTx/>
              <a:buChar char="-"/>
            </a:pPr>
            <a:r>
              <a:rPr lang="en-US" dirty="0"/>
              <a:t>view</a:t>
            </a:r>
          </a:p>
          <a:p>
            <a:pPr marL="1657350" lvl="3" indent="-285750">
              <a:buFontTx/>
              <a:buChar char="-"/>
            </a:pPr>
            <a:r>
              <a:rPr lang="en-US" dirty="0">
                <a:hlinkClick r:id="rId7"/>
              </a:rPr>
              <a:t>App.view.xml</a:t>
            </a:r>
            <a:endParaRPr lang="en-US" dirty="0"/>
          </a:p>
          <a:p>
            <a:pPr marL="1657350" lvl="3" indent="-285750">
              <a:buFontTx/>
              <a:buChar char="-"/>
            </a:pPr>
            <a:r>
              <a:rPr lang="en-US" dirty="0">
                <a:hlinkClick r:id="rId8"/>
              </a:rPr>
              <a:t>View1.view.xml</a:t>
            </a:r>
            <a:endParaRPr lang="en-US" dirty="0"/>
          </a:p>
          <a:p>
            <a:pPr marL="1200150" lvl="2" indent="-285750">
              <a:buFontTx/>
              <a:buChar char="-"/>
            </a:pPr>
            <a:r>
              <a:rPr lang="en-US" dirty="0">
                <a:hlinkClick r:id="rId9"/>
              </a:rPr>
              <a:t>Component.js</a:t>
            </a:r>
            <a:endParaRPr lang="en-US" dirty="0"/>
          </a:p>
          <a:p>
            <a:pPr marL="1200150" lvl="2" indent="-285750">
              <a:buFontTx/>
              <a:buChar char="-"/>
            </a:pPr>
            <a:r>
              <a:rPr lang="en-US" dirty="0">
                <a:hlinkClick r:id="rId10"/>
              </a:rPr>
              <a:t>index.html</a:t>
            </a:r>
            <a:endParaRPr lang="en-US" dirty="0"/>
          </a:p>
          <a:p>
            <a:pPr marL="1200150" lvl="2" indent="-285750">
              <a:buFontTx/>
              <a:buChar char="-"/>
            </a:pPr>
            <a:r>
              <a:rPr lang="en-US" dirty="0">
                <a:hlinkClick r:id="rId11"/>
              </a:rPr>
              <a:t>manifest.json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28680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6873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multiple views in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397092A4-C819-4E83-A31A-61E73C429282}"/>
              </a:ext>
            </a:extLst>
          </p:cNvPr>
          <p:cNvPicPr>
            <a:picLocks noChangeAspect="1"/>
          </p:cNvPicPr>
          <p:nvPr/>
        </p:nvPicPr>
        <p:blipFill>
          <a:blip r:embed="rId3"/>
          <a:stretch>
            <a:fillRect/>
          </a:stretch>
        </p:blipFill>
        <p:spPr>
          <a:xfrm>
            <a:off x="2727346" y="1835954"/>
            <a:ext cx="6029467" cy="4627265"/>
          </a:xfrm>
          <a:prstGeom prst="rect">
            <a:avLst/>
          </a:prstGeom>
        </p:spPr>
      </p:pic>
    </p:spTree>
    <p:extLst>
      <p:ext uri="{BB962C8B-B14F-4D97-AF65-F5344CB8AC3E}">
        <p14:creationId xmlns:p14="http://schemas.microsoft.com/office/powerpoint/2010/main" val="712128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790EC5F9-7297-4F81-A605-D16D29DE9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Working with multiple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In this exercise we will add a New view in  our existing application and will add button to our View1 to navigate to the View2.</a:t>
            </a:r>
          </a:p>
          <a:p>
            <a:endParaRPr lang="en-US" dirty="0"/>
          </a:p>
          <a:p>
            <a:r>
              <a:rPr lang="en-US" dirty="0"/>
              <a:t>Exercise code/resource:-</a:t>
            </a:r>
          </a:p>
          <a:p>
            <a:pPr marL="285750" indent="-285750">
              <a:buFontTx/>
              <a:buChar char="-"/>
            </a:pPr>
            <a:r>
              <a:rPr lang="en-US" dirty="0">
                <a:hlinkClick r:id="rId4"/>
              </a:rPr>
              <a:t>View1.view.xml</a:t>
            </a:r>
            <a:endParaRPr lang="en-US" dirty="0"/>
          </a:p>
          <a:p>
            <a:pPr marL="285750" indent="-285750">
              <a:buFontTx/>
              <a:buChar char="-"/>
            </a:pPr>
            <a:r>
              <a:rPr lang="en-US" dirty="0">
                <a:hlinkClick r:id="rId5"/>
              </a:rPr>
              <a:t>View1.controller.js</a:t>
            </a:r>
            <a:endParaRPr lang="en-US" dirty="0"/>
          </a:p>
          <a:p>
            <a:pPr marL="285750" indent="-285750">
              <a:buFontTx/>
              <a:buChar char="-"/>
            </a:pPr>
            <a:r>
              <a:rPr lang="en-US" dirty="0">
                <a:hlinkClick r:id="rId6"/>
              </a:rPr>
              <a:t>View2.view.xml</a:t>
            </a:r>
            <a:endParaRPr lang="en-US" dirty="0"/>
          </a:p>
          <a:p>
            <a:pPr marL="285750" indent="-285750">
              <a:buFontTx/>
              <a:buChar char="-"/>
            </a:pPr>
            <a:r>
              <a:rPr lang="en-US" dirty="0">
                <a:hlinkClick r:id="rId7"/>
              </a:rPr>
              <a:t>View2.controller.js</a:t>
            </a:r>
            <a:endParaRPr lang="en-US" dirty="0"/>
          </a:p>
          <a:p>
            <a:pPr marL="285750" indent="-285750">
              <a:buFontTx/>
              <a:buChar char="-"/>
            </a:pPr>
            <a:r>
              <a:rPr lang="en-US" dirty="0">
                <a:hlinkClick r:id="rId8"/>
              </a:rPr>
              <a:t>Component.js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0889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manifest.json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00DD0B1-808C-4DDE-A685-E4DC31304768}"/>
              </a:ext>
            </a:extLst>
          </p:cNvPr>
          <p:cNvPicPr>
            <a:picLocks noChangeAspect="1"/>
          </p:cNvPicPr>
          <p:nvPr/>
        </p:nvPicPr>
        <p:blipFill>
          <a:blip r:embed="rId3"/>
          <a:stretch>
            <a:fillRect/>
          </a:stretch>
        </p:blipFill>
        <p:spPr>
          <a:xfrm>
            <a:off x="8964714" y="2410106"/>
            <a:ext cx="2316681" cy="3673158"/>
          </a:xfrm>
          <a:prstGeom prst="rect">
            <a:avLst/>
          </a:prstGeom>
        </p:spPr>
      </p:pic>
    </p:spTree>
    <p:extLst>
      <p:ext uri="{BB962C8B-B14F-4D97-AF65-F5344CB8AC3E}">
        <p14:creationId xmlns:p14="http://schemas.microsoft.com/office/powerpoint/2010/main" val="304131180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10537</TotalTime>
  <Words>744</Words>
  <Application>Microsoft Office PowerPoint</Application>
  <PresentationFormat>Widescreen</PresentationFormat>
  <Paragraphs>152</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(Body)</vt:lpstr>
      <vt:lpstr>Calibri Light</vt:lpstr>
      <vt:lpstr>Consolas</vt:lpstr>
      <vt:lpstr>Cooper Black</vt:lpstr>
      <vt:lpstr>Courier New</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698</cp:revision>
  <dcterms:created xsi:type="dcterms:W3CDTF">2016-07-10T03:33:26Z</dcterms:created>
  <dcterms:modified xsi:type="dcterms:W3CDTF">2022-02-14T05:33:44Z</dcterms:modified>
</cp:coreProperties>
</file>